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5" r:id="rId15"/>
    <p:sldId id="272" r:id="rId16"/>
    <p:sldId id="274" r:id="rId17"/>
    <p:sldId id="275" r:id="rId18"/>
    <p:sldId id="276" r:id="rId19"/>
    <p:sldId id="278" r:id="rId20"/>
    <p:sldId id="281" r:id="rId21"/>
    <p:sldId id="289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1pPr>
    <a:lvl2pPr marL="0" marR="0" lvl="1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2pPr>
    <a:lvl3pPr marL="0" marR="0" lvl="2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3pPr>
    <a:lvl4pPr marL="0" marR="0" lvl="3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4pPr>
    <a:lvl5pPr marL="0" marR="0" lvl="4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5pPr>
    <a:lvl6pPr marL="0" marR="0" lvl="5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6pPr>
    <a:lvl7pPr marL="0" marR="0" lvl="6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7pPr>
    <a:lvl8pPr marL="0" marR="0" lvl="7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8pPr>
    <a:lvl9pPr marL="0" marR="0" lvl="8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 smtClean="0"/>
            <a:t>Центры «Точка роста»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7789E-F4FF-4BED-8F92-62111FEA8596}">
      <dsp:nvSpPr>
        <dsp:cNvPr id="0" name=""/>
        <dsp:cNvSpPr/>
      </dsp:nvSpPr>
      <dsp:spPr>
        <a:xfrm rot="5400000">
          <a:off x="-243613" y="245133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Федеральный оператор</a:t>
          </a:r>
        </a:p>
      </dsp:txBody>
      <dsp:txXfrm rot="-5400000">
        <a:off x="1" y="569951"/>
        <a:ext cx="1136864" cy="487228"/>
      </dsp:txXfrm>
    </dsp:sp>
    <dsp:sp modelId="{76262831-D40B-4F4B-9EF4-1924B1D8A240}">
      <dsp:nvSpPr>
        <dsp:cNvPr id="0" name=""/>
        <dsp:cNvSpPr/>
      </dsp:nvSpPr>
      <dsp:spPr>
        <a:xfrm rot="5400000">
          <a:off x="5150635" y="-4012251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Организационно-техническое и информационное сопровождение;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Методическая поддержка и мониторинг.</a:t>
          </a:r>
        </a:p>
      </dsp:txBody>
      <dsp:txXfrm rot="-5400000">
        <a:off x="1136865" y="53052"/>
        <a:ext cx="9031668" cy="952594"/>
      </dsp:txXfrm>
    </dsp:sp>
    <dsp:sp modelId="{D1FBC634-4A25-4704-BBE5-96EAA3D814EA}">
      <dsp:nvSpPr>
        <dsp:cNvPr id="0" name=""/>
        <dsp:cNvSpPr/>
      </dsp:nvSpPr>
      <dsp:spPr>
        <a:xfrm rot="5400000">
          <a:off x="-243613" y="1783491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Региональный координатор</a:t>
          </a:r>
        </a:p>
      </dsp:txBody>
      <dsp:txXfrm rot="-5400000">
        <a:off x="1" y="2108309"/>
        <a:ext cx="1136864" cy="487228"/>
      </dsp:txXfrm>
    </dsp:sp>
    <dsp:sp modelId="{7BDAE85A-04F5-4C7B-9B9C-039F2A317BC4}">
      <dsp:nvSpPr>
        <dsp:cNvPr id="0" name=""/>
        <dsp:cNvSpPr/>
      </dsp:nvSpPr>
      <dsp:spPr>
        <a:xfrm rot="5400000">
          <a:off x="5047259" y="-2473893"/>
          <a:ext cx="1262411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Инфраструктурные листы и организация закупок;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Соблюдение условий соответствия образовательных организаций требованиям;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Организация повышения квалификации педагогов;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136864" y="1498128"/>
        <a:ext cx="9021575" cy="1139159"/>
      </dsp:txXfrm>
    </dsp:sp>
    <dsp:sp modelId="{7FBEDD0F-5942-40B7-B394-33ECE0EF8318}">
      <dsp:nvSpPr>
        <dsp:cNvPr id="0" name=""/>
        <dsp:cNvSpPr/>
      </dsp:nvSpPr>
      <dsp:spPr>
        <a:xfrm rot="5400000">
          <a:off x="-243613" y="3218474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Центры «Точка роста»</a:t>
          </a:r>
          <a:endParaRPr lang="ru-RU" sz="1400" kern="1200" dirty="0"/>
        </a:p>
      </dsp:txBody>
      <dsp:txXfrm rot="-5400000">
        <a:off x="1" y="3543292"/>
        <a:ext cx="1136864" cy="487228"/>
      </dsp:txXfrm>
    </dsp:sp>
    <dsp:sp modelId="{7319BB6F-7126-4016-9354-E7AE39E40A64}">
      <dsp:nvSpPr>
        <dsp:cNvPr id="0" name=""/>
        <dsp:cNvSpPr/>
      </dsp:nvSpPr>
      <dsp:spPr>
        <a:xfrm rot="5400000">
          <a:off x="5150635" y="-1038910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Организация образовательной деятельности с использованием нового оборудования;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Достижение показателей эффективности и качества образования;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/>
            <a:t>Взаимодействие с </a:t>
          </a:r>
          <a:r>
            <a:rPr lang="ru-RU" sz="1800" kern="1200" dirty="0" err="1"/>
            <a:t>Кванториумами</a:t>
          </a:r>
          <a:r>
            <a:rPr lang="ru-RU" sz="1800" kern="1200" dirty="0"/>
            <a:t>, ИТ-кубами, иными центрами.</a:t>
          </a:r>
        </a:p>
      </dsp:txBody>
      <dsp:txXfrm rot="-5400000">
        <a:off x="1136865" y="3026393"/>
        <a:ext cx="9031668" cy="9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5701"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gif"/><Relationship Id="rId7" Type="http://schemas.openxmlformats.org/officeDocument/2006/relationships/image" Target="../media/image20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29.gif"/><Relationship Id="rId2" Type="http://schemas.openxmlformats.org/officeDocument/2006/relationships/image" Target="../media/image24.gif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25.gif"/><Relationship Id="rId15" Type="http://schemas.openxmlformats.org/officeDocument/2006/relationships/image" Target="../media/image9.png"/><Relationship Id="rId10" Type="http://schemas.openxmlformats.org/officeDocument/2006/relationships/image" Target="../media/image28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31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4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 smtClean="0">
                <a:solidFill>
                  <a:srgbClr val="FF0000"/>
                </a:solidFill>
              </a:rPr>
              <a:t>Апрель </a:t>
            </a:r>
            <a:r>
              <a:rPr lang="ru-RU" sz="1600" b="0" dirty="0">
                <a:solidFill>
                  <a:srgbClr val="FF0000"/>
                </a:solidFill>
              </a:rPr>
              <a:t>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утвержденными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(обновлена)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 использованием дистанционных форм обучения и сетевой формы реализации образовательных программ.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41790" y="6215669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изменится?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509442" y="2494962"/>
            <a:ext cx="478022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 algn="just"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учебных кабинетов физики, химии, биологии</a:t>
            </a:r>
          </a:p>
          <a:p>
            <a:pPr algn="just"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279617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10" y="2100404"/>
            <a:ext cx="5067300" cy="373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из федерального бюджета бюджету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Тыва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приобретение средств обучения и воспитания,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республиканского бюджета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 созданию центров «Точка роста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(1%)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мероприятий по подготовке и созданию центров «Точка роста» в муниципалитете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мероприятий, в том числе методическая и организационная, со стороны федерального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регионального операторов,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365125"/>
            <a:ext cx="9668724" cy="91757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5602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9732098" cy="91757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функционирования (федеральные)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01081"/>
              </p:ext>
            </p:extLst>
          </p:nvPr>
        </p:nvGraphicFramePr>
        <p:xfrm>
          <a:off x="797082" y="1148230"/>
          <a:ext cx="10492590" cy="5495931"/>
        </p:xfrm>
        <a:graphic>
          <a:graphicData uri="http://schemas.openxmlformats.org/drawingml/2006/table">
            <a:tbl>
              <a:tblPr firstRow="1" bandRow="1"/>
              <a:tblGrid>
                <a:gridCol w="523925">
                  <a:extLst>
                    <a:ext uri="{9D8B030D-6E8A-4147-A177-3AD203B41FA5}">
                      <a16:colId xmlns:a16="http://schemas.microsoft.com/office/drawing/2014/main" val="3506982045"/>
                    </a:ext>
                  </a:extLst>
                </a:gridCol>
                <a:gridCol w="3815288">
                  <a:extLst>
                    <a:ext uri="{9D8B030D-6E8A-4147-A177-3AD203B41FA5}">
                      <a16:colId xmlns:a16="http://schemas.microsoft.com/office/drawing/2014/main" val="3329907433"/>
                    </a:ext>
                  </a:extLst>
                </a:gridCol>
                <a:gridCol w="1956341">
                  <a:extLst>
                    <a:ext uri="{9D8B030D-6E8A-4147-A177-3AD203B41FA5}">
                      <a16:colId xmlns:a16="http://schemas.microsoft.com/office/drawing/2014/main" val="3254987813"/>
                    </a:ext>
                  </a:extLst>
                </a:gridCol>
                <a:gridCol w="2098518">
                  <a:extLst>
                    <a:ext uri="{9D8B030D-6E8A-4147-A177-3AD203B41FA5}">
                      <a16:colId xmlns:a16="http://schemas.microsoft.com/office/drawing/2014/main" val="1091314166"/>
                    </a:ext>
                  </a:extLst>
                </a:gridCol>
                <a:gridCol w="2098518">
                  <a:extLst>
                    <a:ext uri="{9D8B030D-6E8A-4147-A177-3AD203B41FA5}">
                      <a16:colId xmlns:a16="http://schemas.microsoft.com/office/drawing/2014/main" val="1940084492"/>
                    </a:ext>
                  </a:extLst>
                </a:gridCol>
              </a:tblGrid>
              <a:tr h="1259211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Наименование индикатора (показателя)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Calibri"/>
                        </a:rPr>
                        <a:t>Минимальное значение в год для общеобразовательных организаций, не являющихся малокомплектными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Минимальное значение в год для малокомплектных общеобразовательных организаций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Методика расчета минимального показателя в целом по субъекту Российской Федерации, в год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626639"/>
                  </a:ext>
                </a:extLst>
              </a:tr>
              <a:tr h="1294343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09855" algn="l"/>
                        </a:tabLs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Численность обучающихся общеобразовательной организации, осваивающих два и более учебных предмета из числа предметных областей «Естественнонаучные предметы», «Естественные науки», «Математика и информатика», «Обществознание и естествознание», «Технология» и (или) курсы внеурочной деятельности общеинтеллектуальной направленности с использованием средств обучения и воспитания Центра «Точка роста» (человек)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 год открытия - 150)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 год открытия - 50)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Сумма значений показателя по всем обще­образовательным организациям, на базе которых создаются центры «Точка роста»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95067"/>
                  </a:ext>
                </a:extLst>
              </a:tr>
              <a:tr h="1904547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76200" algn="l"/>
                        </a:tabLs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</a:t>
                      </a:r>
                      <a:r>
                        <a:rPr lang="ru-RU" sz="10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средствобучения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и воспитания Центра «Точка роста» (человек)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В случае, если в общеобразовательной организации, общая численность обучающихся меньше значения, указанного в показателе 1, значение показателя должно составлять не менее 20% от общей численности обучающихся. Для малокомплектных общеобразовательных организаций допускается отсутствие лицензии на дополнительное образование и реализуемых программ дополнительного образования.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 год открытия - 30)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(в год открытия - 15)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Сумма значений показателя по всем обще­образовательным организациям, на базе которых создаются центры «Точка роста»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278573"/>
                  </a:ext>
                </a:extLst>
              </a:tr>
              <a:tr h="566321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8265" algn="l"/>
                        </a:tabLs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оператора(%)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9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5379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7667588-DC0A-AC4F-9A81-D5ACC16F5D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9403730"/>
              </p:ext>
            </p:extLst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2" y="2032001"/>
            <a:ext cx="9171595" cy="241299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инфраструктурных листов для Центров «Точка роста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по созданию Центров «Точка роста»: идеология, нормативная основа, образовательная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деятельность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О содержании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инфраструктурных листов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И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нформационные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ресурсы и каналы коммуникаций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профессиональных сообществ Центров «Точка роста».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нформационные </a:t>
            </a:r>
            <a:r>
              <a:rPr lang="ru-RU" dirty="0"/>
              <a:t>ресурсы и каналы коммуникаций </a:t>
            </a:r>
            <a:r>
              <a:rPr lang="ru-RU" dirty="0" smtClean="0"/>
              <a:t>профессиональных сообществ </a:t>
            </a:r>
            <a:r>
              <a:rPr lang="ru-RU" dirty="0"/>
              <a:t>Центров «Точка роста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11500" dirty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2120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defRPr sz="2400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8463476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986815818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4 500/25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ru-RU" sz="2400" dirty="0" smtClean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500/24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</a:t>
                      </a:r>
                      <a:r>
                        <a:rPr lang="ru-RU" sz="2400" dirty="0" smtClean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500/24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</a:t>
                      </a:r>
                      <a:r>
                        <a:rPr lang="ru-RU" sz="2400" dirty="0" smtClean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450/будут</a:t>
                      </a:r>
                      <a:r>
                        <a:rPr lang="ru-RU" sz="2400" baseline="0" dirty="0" smtClean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уточнения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ФП «Современная школа»</a:t>
            </a:r>
            <a:r>
              <a:rPr lang="ru-RU" sz="3600" dirty="0">
                <a:solidFill>
                  <a:srgbClr val="333E48"/>
                </a:solidFill>
              </a:rPr>
              <a:t>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основа реализации проекта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№P-133 от 17 дек. 2019 г. 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Министерства просвещения Российской Федерации №Р-5 от 15 янв. 2020 г.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распоряжение Минпросвещения России от 17 декабря 2019 г. 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№Р-133»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региональной сети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Минпросвещения России 25.06.2020 ВБ-174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/04-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№P-6 от 12 января 2021 года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99" y="4755214"/>
            <a:ext cx="2474651" cy="1902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78" y="4755214"/>
            <a:ext cx="2487266" cy="19028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18" y="4755214"/>
            <a:ext cx="2122327" cy="19028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507" y="4755214"/>
            <a:ext cx="2227004" cy="19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Минпросвещения России по созданию Центров «Точка роста»: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идеология, нормативная основа, образовательная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15029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0217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Зачем?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условий для повышения качества общего образования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возможностей обучающихся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освоении учебных предметов естественно-научной и технологической направленностей 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охвата обучающихся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1566</Words>
  <Application>Microsoft Office PowerPoint</Application>
  <PresentationFormat>Широкоэкранный</PresentationFormat>
  <Paragraphs>243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Arial</vt:lpstr>
      <vt:lpstr>Calibri</vt:lpstr>
      <vt:lpstr>Calibri Light</vt:lpstr>
      <vt:lpstr>Helvetica</vt:lpstr>
      <vt:lpstr>Roboto</vt:lpstr>
      <vt:lpstr>Tahoma</vt:lpstr>
      <vt:lpstr>Times New Roman</vt:lpstr>
      <vt:lpstr>Verdana</vt:lpstr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Презентация PowerPoint</vt:lpstr>
      <vt:lpstr>Презентация PowerPoint</vt:lpstr>
      <vt:lpstr>Методическая основа реализации проекта</vt:lpstr>
      <vt:lpstr>Образовательные направления Центров «Точка роста»: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 (федеральные)</vt:lpstr>
      <vt:lpstr>Показатели функционирования</vt:lpstr>
      <vt:lpstr>Образовательные программы</vt:lpstr>
      <vt:lpstr>Функции</vt:lpstr>
      <vt:lpstr>О содержании инфраструктурных листов для Центров «Точка роста» </vt:lpstr>
      <vt:lpstr>Презентация PowerPoint</vt:lpstr>
      <vt:lpstr>Информационные ресурсы и каналы коммуникаций профессиональных сообществ Центров «Точка роста».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образования естественно-научной и технологической направленностей «Точка роста»  в 2021 году</dc:title>
  <cp:lastModifiedBy>Пользователь</cp:lastModifiedBy>
  <cp:revision>64</cp:revision>
  <dcterms:modified xsi:type="dcterms:W3CDTF">2021-04-29T04:41:24Z</dcterms:modified>
</cp:coreProperties>
</file>